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4630400" cy="8229600"/>
  <p:notesSz cx="8229600" cy="14630400"/>
  <p:embeddedFontLst>
    <p:embeddedFont>
      <p:font typeface="Inter" panose="020B0604020202020204" charset="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629995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5098" y="618292"/>
            <a:ext cx="7573804" cy="14720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750"/>
              </a:lnSpc>
              <a:buNone/>
            </a:pPr>
            <a:r>
              <a:rPr lang="en-US" sz="46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Problem Statement &amp; Our Proposal</a:t>
            </a:r>
            <a:endParaRPr lang="en-US" sz="4600" dirty="0"/>
          </a:p>
        </p:txBody>
      </p:sp>
      <p:sp>
        <p:nvSpPr>
          <p:cNvPr id="4" name="Text 1"/>
          <p:cNvSpPr/>
          <p:nvPr/>
        </p:nvSpPr>
        <p:spPr>
          <a:xfrm>
            <a:off x="1121569" y="2763322"/>
            <a:ext cx="2944297" cy="3680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Problem Statement:</a:t>
            </a:r>
            <a:endParaRPr lang="en-US" sz="2300" dirty="0"/>
          </a:p>
        </p:txBody>
      </p:sp>
      <p:sp>
        <p:nvSpPr>
          <p:cNvPr id="5" name="Text 2"/>
          <p:cNvSpPr/>
          <p:nvPr/>
        </p:nvSpPr>
        <p:spPr>
          <a:xfrm>
            <a:off x="1121569" y="3467814"/>
            <a:ext cx="7237333" cy="10765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"Can technologies like Face ID recognition be brought in with advanced authorization from the patient, as seen in Digi Yatri Kiosks, to fasten the registration and check-in process?"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785098" y="2426851"/>
            <a:ext cx="30480" cy="2369820"/>
          </a:xfrm>
          <a:prstGeom prst="rect">
            <a:avLst/>
          </a:prstGeom>
          <a:solidFill>
            <a:srgbClr val="007EBD"/>
          </a:solidFill>
          <a:ln/>
        </p:spPr>
      </p:sp>
      <p:sp>
        <p:nvSpPr>
          <p:cNvPr id="7" name="Text 4"/>
          <p:cNvSpPr/>
          <p:nvPr/>
        </p:nvSpPr>
        <p:spPr>
          <a:xfrm>
            <a:off x="785098" y="5048964"/>
            <a:ext cx="7573804" cy="10765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Current hospital check-in systems are either manual (slow, error-prone) or biometric (expensive, complex, and privacy-sensitive). Face recognition introduces: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85098" y="6377821"/>
            <a:ext cx="7573804" cy="3588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High hardware costs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85098" y="6815138"/>
            <a:ext cx="7573804" cy="3588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 privacy challenges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785098" y="7252454"/>
            <a:ext cx="7573804" cy="3588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Vulnerability to deepfakes and spoofing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89397"/>
            <a:ext cx="7556421" cy="1488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What Else We Can Bring to the Table</a:t>
            </a:r>
            <a:endParaRPr lang="en-US" sz="4650" dirty="0"/>
          </a:p>
        </p:txBody>
      </p:sp>
      <p:sp>
        <p:nvSpPr>
          <p:cNvPr id="4" name="Text 1"/>
          <p:cNvSpPr/>
          <p:nvPr/>
        </p:nvSpPr>
        <p:spPr>
          <a:xfrm>
            <a:off x="793790" y="2718078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Future Features</a:t>
            </a:r>
            <a:endParaRPr lang="en-US" sz="2300" dirty="0"/>
          </a:p>
        </p:txBody>
      </p:sp>
      <p:sp>
        <p:nvSpPr>
          <p:cNvPr id="5" name="Text 2"/>
          <p:cNvSpPr/>
          <p:nvPr/>
        </p:nvSpPr>
        <p:spPr>
          <a:xfrm>
            <a:off x="793790" y="3430310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Appointment booking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387250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E-prescription storage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431470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Telehealth room QR check-in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93790" y="4756904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Admin dashboards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93790" y="519910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Over-the-air software updates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793790" y="5902166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Vision</a:t>
            </a:r>
            <a:endParaRPr lang="en-US" sz="2300" dirty="0"/>
          </a:p>
        </p:txBody>
      </p:sp>
      <p:sp>
        <p:nvSpPr>
          <p:cNvPr id="11" name="Text 8"/>
          <p:cNvSpPr/>
          <p:nvPr/>
        </p:nvSpPr>
        <p:spPr>
          <a:xfrm>
            <a:off x="793790" y="661439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</a:t>
            </a: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single mobile interface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for hospital, telehealth, and pharmacy systems — a </a:t>
            </a: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digital front door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to healthcare.</a:t>
            </a:r>
            <a:endParaRPr lang="en-US" sz="17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572589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Roadmap</a:t>
            </a:r>
            <a:endParaRPr lang="en-US" sz="4650" dirty="0"/>
          </a:p>
        </p:txBody>
      </p:sp>
      <p:sp>
        <p:nvSpPr>
          <p:cNvPr id="4" name="Text 1"/>
          <p:cNvSpPr/>
          <p:nvPr/>
        </p:nvSpPr>
        <p:spPr>
          <a:xfrm>
            <a:off x="793790" y="465701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Phase 1 (1–2 months):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Prototype + internal testing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527506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Phase 2 (3–5 months):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Beta launch in 3–5 hospitals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589311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Phase 3 (6–12 months):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Commercial rollout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651117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Phase 4 (Year 2):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Scale to 100+ hospitals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93790" y="712922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Phase 5: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Integrate with insurance, telemedicine</a:t>
            </a:r>
            <a:endParaRPr lang="en-US" sz="175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F818505-1B35-E349-1187-0270883CEB18}"/>
              </a:ext>
            </a:extLst>
          </p:cNvPr>
          <p:cNvSpPr/>
          <p:nvPr/>
        </p:nvSpPr>
        <p:spPr>
          <a:xfrm>
            <a:off x="12592434" y="7566560"/>
            <a:ext cx="1973766" cy="647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01616"/>
            <a:ext cx="3572470" cy="4466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00"/>
              </a:lnSpc>
              <a:buNone/>
            </a:pPr>
            <a:r>
              <a:rPr lang="en-US" sz="28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 Conclusion</a:t>
            </a:r>
            <a:endParaRPr lang="en-US" sz="2800" dirty="0"/>
          </a:p>
        </p:txBody>
      </p:sp>
      <p:sp>
        <p:nvSpPr>
          <p:cNvPr id="3" name="Text 1"/>
          <p:cNvSpPr/>
          <p:nvPr/>
        </p:nvSpPr>
        <p:spPr>
          <a:xfrm>
            <a:off x="793790" y="2203371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Our solution replaces costly, high-maintenance face recognition with a </a:t>
            </a: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secure, familiar, and scalable QR-based authentication system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—built for India’s evolving healthcare ecosystem.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18432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Let’s build hospital check-ins that are: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80238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Secure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24457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Familiar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468677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Intelligent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512897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Affordable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93790" y="574702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93790" y="636508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6F53BF-1BA4-5DE7-6296-FF676D6A5065}"/>
              </a:ext>
            </a:extLst>
          </p:cNvPr>
          <p:cNvSpPr/>
          <p:nvPr/>
        </p:nvSpPr>
        <p:spPr>
          <a:xfrm>
            <a:off x="12592434" y="7566560"/>
            <a:ext cx="1973766" cy="647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35844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Our Proposal</a:t>
            </a:r>
            <a:endParaRPr lang="en-US" sz="4650" dirty="0"/>
          </a:p>
        </p:txBody>
      </p:sp>
      <p:sp>
        <p:nvSpPr>
          <p:cNvPr id="3" name="Text 1"/>
          <p:cNvSpPr/>
          <p:nvPr/>
        </p:nvSpPr>
        <p:spPr>
          <a:xfrm>
            <a:off x="793790" y="2233732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</a:t>
            </a: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QR-based, AES-encrypted mobile authentication system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that allows patients to securely check in at kiosks using their mobile app—</a:t>
            </a: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without facial recognition or biometric data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214688"/>
            <a:ext cx="6407944" cy="1385649"/>
          </a:xfrm>
          <a:prstGeom prst="roundRect">
            <a:avLst>
              <a:gd name="adj" fmla="val 10559"/>
            </a:avLst>
          </a:prstGeom>
          <a:noFill/>
          <a:ln w="30480">
            <a:solidFill>
              <a:srgbClr val="B2D4E5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763310" y="3214688"/>
            <a:ext cx="121920" cy="1385649"/>
          </a:xfrm>
          <a:prstGeom prst="roundRect">
            <a:avLst>
              <a:gd name="adj" fmla="val 78139"/>
            </a:avLst>
          </a:prstGeom>
          <a:solidFill>
            <a:srgbClr val="007EBD"/>
          </a:solidFill>
          <a:ln/>
        </p:spPr>
      </p:sp>
      <p:sp>
        <p:nvSpPr>
          <p:cNvPr id="6" name="Text 4"/>
          <p:cNvSpPr/>
          <p:nvPr/>
        </p:nvSpPr>
        <p:spPr>
          <a:xfrm>
            <a:off x="1142524" y="3471982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Cost-effective</a:t>
            </a:r>
            <a:endParaRPr lang="en-US" sz="2300" dirty="0"/>
          </a:p>
        </p:txBody>
      </p:sp>
      <p:sp>
        <p:nvSpPr>
          <p:cNvPr id="7" name="Text 5"/>
          <p:cNvSpPr/>
          <p:nvPr/>
        </p:nvSpPr>
        <p:spPr>
          <a:xfrm>
            <a:off x="1142524" y="3980140"/>
            <a:ext cx="58019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 expensive biometric hardware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7428548" y="3214688"/>
            <a:ext cx="6408063" cy="1385649"/>
          </a:xfrm>
          <a:prstGeom prst="roundRect">
            <a:avLst>
              <a:gd name="adj" fmla="val 10559"/>
            </a:avLst>
          </a:prstGeom>
          <a:noFill/>
          <a:ln w="30480">
            <a:solidFill>
              <a:srgbClr val="B2D4E5"/>
            </a:solidFill>
            <a:prstDash val="solid"/>
          </a:ln>
        </p:spPr>
      </p:sp>
      <p:sp>
        <p:nvSpPr>
          <p:cNvPr id="9" name="Shape 7"/>
          <p:cNvSpPr/>
          <p:nvPr/>
        </p:nvSpPr>
        <p:spPr>
          <a:xfrm>
            <a:off x="7398067" y="3214688"/>
            <a:ext cx="121920" cy="1385649"/>
          </a:xfrm>
          <a:prstGeom prst="roundRect">
            <a:avLst>
              <a:gd name="adj" fmla="val 78139"/>
            </a:avLst>
          </a:prstGeom>
          <a:solidFill>
            <a:srgbClr val="007EBD"/>
          </a:solidFill>
          <a:ln/>
        </p:spPr>
      </p:sp>
      <p:sp>
        <p:nvSpPr>
          <p:cNvPr id="10" name="Text 8"/>
          <p:cNvSpPr/>
          <p:nvPr/>
        </p:nvSpPr>
        <p:spPr>
          <a:xfrm>
            <a:off x="7777282" y="3471982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Privacy-first</a:t>
            </a:r>
            <a:endParaRPr lang="en-US" sz="2300" dirty="0"/>
          </a:p>
        </p:txBody>
      </p:sp>
      <p:sp>
        <p:nvSpPr>
          <p:cNvPr id="11" name="Text 9"/>
          <p:cNvSpPr/>
          <p:nvPr/>
        </p:nvSpPr>
        <p:spPr>
          <a:xfrm>
            <a:off x="7777282" y="3980140"/>
            <a:ext cx="58020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 facial data is stored or transmitted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793790" y="4827151"/>
            <a:ext cx="6407944" cy="1748552"/>
          </a:xfrm>
          <a:prstGeom prst="roundRect">
            <a:avLst>
              <a:gd name="adj" fmla="val 8367"/>
            </a:avLst>
          </a:prstGeom>
          <a:noFill/>
          <a:ln w="30480">
            <a:solidFill>
              <a:srgbClr val="B2D4E5"/>
            </a:solidFill>
            <a:prstDash val="solid"/>
          </a:ln>
        </p:spPr>
      </p:sp>
      <p:sp>
        <p:nvSpPr>
          <p:cNvPr id="13" name="Shape 11"/>
          <p:cNvSpPr/>
          <p:nvPr/>
        </p:nvSpPr>
        <p:spPr>
          <a:xfrm>
            <a:off x="763310" y="4827151"/>
            <a:ext cx="121920" cy="1748552"/>
          </a:xfrm>
          <a:prstGeom prst="roundRect">
            <a:avLst>
              <a:gd name="adj" fmla="val 78139"/>
            </a:avLst>
          </a:prstGeom>
          <a:solidFill>
            <a:srgbClr val="007EBD"/>
          </a:solidFill>
          <a:ln/>
        </p:spPr>
      </p:sp>
      <p:sp>
        <p:nvSpPr>
          <p:cNvPr id="14" name="Text 12"/>
          <p:cNvSpPr/>
          <p:nvPr/>
        </p:nvSpPr>
        <p:spPr>
          <a:xfrm>
            <a:off x="1142524" y="5084445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Secure</a:t>
            </a:r>
            <a:endParaRPr lang="en-US" sz="2300" dirty="0"/>
          </a:p>
        </p:txBody>
      </p:sp>
      <p:sp>
        <p:nvSpPr>
          <p:cNvPr id="15" name="Text 13"/>
          <p:cNvSpPr/>
          <p:nvPr/>
        </p:nvSpPr>
        <p:spPr>
          <a:xfrm>
            <a:off x="1142524" y="5592604"/>
            <a:ext cx="58019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dynamic, one-time QR codes with AES-256 encryption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7428548" y="4827151"/>
            <a:ext cx="6408063" cy="1748552"/>
          </a:xfrm>
          <a:prstGeom prst="roundRect">
            <a:avLst>
              <a:gd name="adj" fmla="val 8367"/>
            </a:avLst>
          </a:prstGeom>
          <a:noFill/>
          <a:ln w="30480">
            <a:solidFill>
              <a:srgbClr val="B2D4E5"/>
            </a:solidFill>
            <a:prstDash val="solid"/>
          </a:ln>
        </p:spPr>
      </p:sp>
      <p:sp>
        <p:nvSpPr>
          <p:cNvPr id="17" name="Shape 15"/>
          <p:cNvSpPr/>
          <p:nvPr/>
        </p:nvSpPr>
        <p:spPr>
          <a:xfrm>
            <a:off x="7398067" y="4827151"/>
            <a:ext cx="121920" cy="1748552"/>
          </a:xfrm>
          <a:prstGeom prst="roundRect">
            <a:avLst>
              <a:gd name="adj" fmla="val 78139"/>
            </a:avLst>
          </a:prstGeom>
          <a:solidFill>
            <a:srgbClr val="007EBD"/>
          </a:solidFill>
          <a:ln/>
        </p:spPr>
      </p:sp>
      <p:sp>
        <p:nvSpPr>
          <p:cNvPr id="18" name="Text 16"/>
          <p:cNvSpPr/>
          <p:nvPr/>
        </p:nvSpPr>
        <p:spPr>
          <a:xfrm>
            <a:off x="7777282" y="5084445"/>
            <a:ext cx="3031331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Scalable &amp; lightweight</a:t>
            </a:r>
            <a:endParaRPr lang="en-US" sz="2300" dirty="0"/>
          </a:p>
        </p:txBody>
      </p:sp>
      <p:sp>
        <p:nvSpPr>
          <p:cNvPr id="19" name="Text 17"/>
          <p:cNvSpPr/>
          <p:nvPr/>
        </p:nvSpPr>
        <p:spPr>
          <a:xfrm>
            <a:off x="7777282" y="5592604"/>
            <a:ext cx="58020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ideal for Tier 2/3 cities</a:t>
            </a:r>
            <a:endParaRPr lang="en-US" sz="1750" dirty="0"/>
          </a:p>
        </p:txBody>
      </p:sp>
      <p:sp>
        <p:nvSpPr>
          <p:cNvPr id="20" name="Text 18"/>
          <p:cNvSpPr/>
          <p:nvPr/>
        </p:nvSpPr>
        <p:spPr>
          <a:xfrm>
            <a:off x="793790" y="683085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Facial recognition may work in some contexts, but we offer a </a:t>
            </a: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more practical, scalable solution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for healthcare in India.</a:t>
            </a:r>
            <a:endParaRPr lang="en-US" sz="175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5B14C89-407A-0D32-071D-F787E8E2F845}"/>
              </a:ext>
            </a:extLst>
          </p:cNvPr>
          <p:cNvSpPr/>
          <p:nvPr/>
        </p:nvSpPr>
        <p:spPr>
          <a:xfrm>
            <a:off x="12592434" y="7566560"/>
            <a:ext cx="1973766" cy="647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04054"/>
            <a:ext cx="9051131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Why This Problem Matters Today</a:t>
            </a:r>
            <a:endParaRPr lang="en-US" sz="4650" dirty="0"/>
          </a:p>
        </p:txBody>
      </p:sp>
      <p:sp>
        <p:nvSpPr>
          <p:cNvPr id="3" name="Shape 1"/>
          <p:cNvSpPr/>
          <p:nvPr/>
        </p:nvSpPr>
        <p:spPr>
          <a:xfrm>
            <a:off x="793790" y="2511623"/>
            <a:ext cx="6407944" cy="121920"/>
          </a:xfrm>
          <a:prstGeom prst="roundRect">
            <a:avLst>
              <a:gd name="adj" fmla="val 78139"/>
            </a:avLst>
          </a:prstGeom>
          <a:solidFill>
            <a:srgbClr val="007EBD"/>
          </a:solidFill>
          <a:ln/>
        </p:spPr>
      </p:sp>
      <p:sp>
        <p:nvSpPr>
          <p:cNvPr id="4" name="Shape 2"/>
          <p:cNvSpPr/>
          <p:nvPr/>
        </p:nvSpPr>
        <p:spPr>
          <a:xfrm>
            <a:off x="3657540" y="2201942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007EBD"/>
          </a:solidFill>
          <a:ln/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1614" y="2372082"/>
            <a:ext cx="272177" cy="340162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51084" y="3109079"/>
            <a:ext cx="4876086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Overburdened Hospital Front Desks</a:t>
            </a:r>
            <a:endParaRPr lang="en-US" sz="2300" dirty="0"/>
          </a:p>
        </p:txBody>
      </p:sp>
      <p:sp>
        <p:nvSpPr>
          <p:cNvPr id="7" name="Text 4"/>
          <p:cNvSpPr/>
          <p:nvPr/>
        </p:nvSpPr>
        <p:spPr>
          <a:xfrm>
            <a:off x="1051084" y="3617238"/>
            <a:ext cx="589335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Average wait times have increased 20–30% over a decade </a:t>
            </a: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😟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Reduces satisfaction and throughput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428548" y="2511623"/>
            <a:ext cx="6408063" cy="121920"/>
          </a:xfrm>
          <a:prstGeom prst="roundRect">
            <a:avLst>
              <a:gd name="adj" fmla="val 78139"/>
            </a:avLst>
          </a:prstGeom>
          <a:solidFill>
            <a:srgbClr val="007EBD"/>
          </a:solidFill>
          <a:ln/>
        </p:spPr>
      </p:sp>
      <p:sp>
        <p:nvSpPr>
          <p:cNvPr id="9" name="Shape 6"/>
          <p:cNvSpPr/>
          <p:nvPr/>
        </p:nvSpPr>
        <p:spPr>
          <a:xfrm>
            <a:off x="10292298" y="2201942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007EBD"/>
          </a:solidFill>
          <a:ln/>
        </p:spPr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96371" y="2372082"/>
            <a:ext cx="272177" cy="340162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7685842" y="3109079"/>
            <a:ext cx="5499735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Cost &amp; Maintenance of Face Recognition</a:t>
            </a:r>
            <a:endParaRPr lang="en-US" sz="2300" dirty="0"/>
          </a:p>
        </p:txBody>
      </p:sp>
      <p:sp>
        <p:nvSpPr>
          <p:cNvPr id="12" name="Text 8"/>
          <p:cNvSpPr/>
          <p:nvPr/>
        </p:nvSpPr>
        <p:spPr>
          <a:xfrm>
            <a:off x="7685842" y="3617238"/>
            <a:ext cx="589347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Kiosks cost $2,000–$5,000 each </a:t>
            </a: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🔧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Require AI processors, cameras, and calibration</a:t>
            </a:r>
            <a:endParaRPr lang="en-US" sz="1750" dirty="0"/>
          </a:p>
        </p:txBody>
      </p:sp>
      <p:sp>
        <p:nvSpPr>
          <p:cNvPr id="13" name="Shape 9"/>
          <p:cNvSpPr/>
          <p:nvPr/>
        </p:nvSpPr>
        <p:spPr>
          <a:xfrm>
            <a:off x="793790" y="5136833"/>
            <a:ext cx="6407944" cy="121920"/>
          </a:xfrm>
          <a:prstGeom prst="roundRect">
            <a:avLst>
              <a:gd name="adj" fmla="val 78139"/>
            </a:avLst>
          </a:prstGeom>
          <a:solidFill>
            <a:srgbClr val="007EBD"/>
          </a:solidFill>
          <a:ln/>
        </p:spPr>
      </p:sp>
      <p:sp>
        <p:nvSpPr>
          <p:cNvPr id="14" name="Shape 10"/>
          <p:cNvSpPr/>
          <p:nvPr/>
        </p:nvSpPr>
        <p:spPr>
          <a:xfrm>
            <a:off x="3657540" y="4827151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007EBD"/>
          </a:solidFill>
          <a:ln/>
        </p:spPr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61614" y="4997291"/>
            <a:ext cx="272177" cy="340162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1051084" y="5734288"/>
            <a:ext cx="440066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Data Privacy &amp; Ethical Concerns</a:t>
            </a:r>
            <a:endParaRPr lang="en-US" sz="2300" dirty="0"/>
          </a:p>
        </p:txBody>
      </p:sp>
      <p:sp>
        <p:nvSpPr>
          <p:cNvPr id="17" name="Text 12"/>
          <p:cNvSpPr/>
          <p:nvPr/>
        </p:nvSpPr>
        <p:spPr>
          <a:xfrm>
            <a:off x="1051084" y="6242447"/>
            <a:ext cx="589335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Deepfake risk + identity spoofing </a:t>
            </a: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🔓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Biometric leaks are irreversible</a:t>
            </a:r>
            <a:endParaRPr lang="en-US" sz="1750" dirty="0"/>
          </a:p>
        </p:txBody>
      </p:sp>
      <p:sp>
        <p:nvSpPr>
          <p:cNvPr id="18" name="Shape 13"/>
          <p:cNvSpPr/>
          <p:nvPr/>
        </p:nvSpPr>
        <p:spPr>
          <a:xfrm>
            <a:off x="7428548" y="5136833"/>
            <a:ext cx="6408063" cy="121920"/>
          </a:xfrm>
          <a:prstGeom prst="roundRect">
            <a:avLst>
              <a:gd name="adj" fmla="val 78139"/>
            </a:avLst>
          </a:prstGeom>
          <a:solidFill>
            <a:srgbClr val="007EBD"/>
          </a:solidFill>
          <a:ln/>
        </p:spPr>
      </p:sp>
      <p:sp>
        <p:nvSpPr>
          <p:cNvPr id="19" name="Shape 14"/>
          <p:cNvSpPr/>
          <p:nvPr/>
        </p:nvSpPr>
        <p:spPr>
          <a:xfrm>
            <a:off x="10292298" y="4827151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007EBD"/>
          </a:solidFill>
          <a:ln/>
        </p:spPr>
      </p:sp>
      <p:pic>
        <p:nvPicPr>
          <p:cNvPr id="2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96371" y="4997291"/>
            <a:ext cx="272177" cy="340162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7685842" y="5734288"/>
            <a:ext cx="4736544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Scalability Issues in Tier 2/3 Cities</a:t>
            </a:r>
            <a:endParaRPr lang="en-US" sz="2300" dirty="0"/>
          </a:p>
        </p:txBody>
      </p:sp>
      <p:sp>
        <p:nvSpPr>
          <p:cNvPr id="22" name="Text 16"/>
          <p:cNvSpPr/>
          <p:nvPr/>
        </p:nvSpPr>
        <p:spPr>
          <a:xfrm>
            <a:off x="7685842" y="6242447"/>
            <a:ext cx="589347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Small clinics can't afford biometrics </a:t>
            </a: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📲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Need simple, mobile-first tech</a:t>
            </a:r>
            <a:endParaRPr lang="en-US" sz="175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85B7840-9886-08E3-C5EE-209EA74C3B73}"/>
              </a:ext>
            </a:extLst>
          </p:cNvPr>
          <p:cNvSpPr/>
          <p:nvPr/>
        </p:nvSpPr>
        <p:spPr>
          <a:xfrm>
            <a:off x="12592434" y="7566560"/>
            <a:ext cx="1973766" cy="647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471863"/>
            <a:ext cx="7545586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Our Feature – How It Works</a:t>
            </a:r>
            <a:endParaRPr lang="en-US" sz="4650" dirty="0"/>
          </a:p>
        </p:txBody>
      </p:sp>
      <p:sp>
        <p:nvSpPr>
          <p:cNvPr id="4" name="Text 1"/>
          <p:cNvSpPr/>
          <p:nvPr/>
        </p:nvSpPr>
        <p:spPr>
          <a:xfrm>
            <a:off x="793790" y="4783098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System Overview</a:t>
            </a:r>
            <a:endParaRPr lang="en-US" sz="2300" dirty="0"/>
          </a:p>
        </p:txBody>
      </p:sp>
      <p:sp>
        <p:nvSpPr>
          <p:cNvPr id="5" name="Text 2"/>
          <p:cNvSpPr/>
          <p:nvPr/>
        </p:nvSpPr>
        <p:spPr>
          <a:xfrm>
            <a:off x="793790" y="538198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App login via 4-digit PIN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582418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Kiosk generates AES-encrypted dynamic QR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626637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App scans and decrypts the QR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93790" y="670857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Sends credentials securely to kiosk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93790" y="7150775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Instant check-in—no face, ID, or card needed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7599521" y="4783098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Core Features</a:t>
            </a:r>
            <a:endParaRPr lang="en-US" sz="2300" dirty="0"/>
          </a:p>
        </p:txBody>
      </p:sp>
      <p:sp>
        <p:nvSpPr>
          <p:cNvPr id="11" name="Text 8"/>
          <p:cNvSpPr/>
          <p:nvPr/>
        </p:nvSpPr>
        <p:spPr>
          <a:xfrm>
            <a:off x="7599521" y="538198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AES 256-bit encryption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7599521" y="582418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One-time-use QR codes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7599521" y="626637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 biometric data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7599521" y="670857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Works on any Android/iOS phone</a:t>
            </a:r>
            <a:endParaRPr lang="en-US" sz="175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BFCD066-101C-F022-E80C-E5E82A1CBD4C}"/>
              </a:ext>
            </a:extLst>
          </p:cNvPr>
          <p:cNvSpPr/>
          <p:nvPr/>
        </p:nvSpPr>
        <p:spPr>
          <a:xfrm>
            <a:off x="12592434" y="7566560"/>
            <a:ext cx="1973766" cy="647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96835" y="311825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Market Analysis</a:t>
            </a:r>
            <a:endParaRPr lang="en-US" sz="2300" dirty="0"/>
          </a:p>
        </p:txBody>
      </p:sp>
      <p:sp>
        <p:nvSpPr>
          <p:cNvPr id="3" name="Text 1"/>
          <p:cNvSpPr/>
          <p:nvPr/>
        </p:nvSpPr>
        <p:spPr>
          <a:xfrm>
            <a:off x="396835" y="853916"/>
            <a:ext cx="2169557" cy="185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Global Healthcare Kiosk Market</a:t>
            </a:r>
            <a:endParaRPr lang="en-US" sz="11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835" y="1209913"/>
            <a:ext cx="11490365" cy="643452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96835" y="9085898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CAGR</a:t>
            </a:r>
            <a:r>
              <a:rPr lang="en-US" sz="8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14.8% (Source: Grand View Research, MarketWatch)</a:t>
            </a:r>
            <a:endParaRPr lang="en-US" sz="850" dirty="0"/>
          </a:p>
        </p:txBody>
      </p:sp>
      <p:sp>
        <p:nvSpPr>
          <p:cNvPr id="6" name="Text 3"/>
          <p:cNvSpPr/>
          <p:nvPr/>
        </p:nvSpPr>
        <p:spPr>
          <a:xfrm>
            <a:off x="396835" y="9394865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Global Healthcare Kiosk Market</a:t>
            </a:r>
            <a:endParaRPr lang="en-US" sz="850" dirty="0"/>
          </a:p>
        </p:txBody>
      </p:sp>
      <p:sp>
        <p:nvSpPr>
          <p:cNvPr id="7" name="Text 4"/>
          <p:cNvSpPr/>
          <p:nvPr/>
        </p:nvSpPr>
        <p:spPr>
          <a:xfrm>
            <a:off x="396835" y="9703832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8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2022</a:t>
            </a:r>
            <a:r>
              <a:rPr lang="en-US" sz="8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$1.24 Billion</a:t>
            </a:r>
            <a:endParaRPr lang="en-US" sz="850" dirty="0"/>
          </a:p>
        </p:txBody>
      </p:sp>
      <p:sp>
        <p:nvSpPr>
          <p:cNvPr id="8" name="Text 5"/>
          <p:cNvSpPr/>
          <p:nvPr/>
        </p:nvSpPr>
        <p:spPr>
          <a:xfrm>
            <a:off x="396835" y="9924931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8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2030 (Projected)</a:t>
            </a:r>
            <a:r>
              <a:rPr lang="en-US" sz="8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$3.76 Billion</a:t>
            </a:r>
            <a:endParaRPr lang="en-US" sz="850" dirty="0"/>
          </a:p>
        </p:txBody>
      </p:sp>
      <p:sp>
        <p:nvSpPr>
          <p:cNvPr id="9" name="Text 6"/>
          <p:cNvSpPr/>
          <p:nvPr/>
        </p:nvSpPr>
        <p:spPr>
          <a:xfrm>
            <a:off x="396835" y="10276403"/>
            <a:ext cx="1488519" cy="185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Why There’s Scope</a:t>
            </a:r>
            <a:endParaRPr lang="en-US" sz="1150" dirty="0"/>
          </a:p>
        </p:txBody>
      </p:sp>
      <p:sp>
        <p:nvSpPr>
          <p:cNvPr id="10" name="Text 7"/>
          <p:cNvSpPr/>
          <p:nvPr/>
        </p:nvSpPr>
        <p:spPr>
          <a:xfrm>
            <a:off x="396835" y="10632400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Growing hospital automation demand</a:t>
            </a:r>
            <a:endParaRPr lang="en-US" sz="850" dirty="0"/>
          </a:p>
        </p:txBody>
      </p:sp>
      <p:sp>
        <p:nvSpPr>
          <p:cNvPr id="11" name="Text 8"/>
          <p:cNvSpPr/>
          <p:nvPr/>
        </p:nvSpPr>
        <p:spPr>
          <a:xfrm>
            <a:off x="396835" y="10853499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QR familiarity from UPI, Digi Yatra</a:t>
            </a:r>
            <a:endParaRPr lang="en-US" sz="850" dirty="0"/>
          </a:p>
        </p:txBody>
      </p:sp>
      <p:sp>
        <p:nvSpPr>
          <p:cNvPr id="12" name="Text 9"/>
          <p:cNvSpPr/>
          <p:nvPr/>
        </p:nvSpPr>
        <p:spPr>
          <a:xfrm>
            <a:off x="396835" y="11074598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Legal pressure reducing face-ID rollout (DPDP Act, GDPR)</a:t>
            </a:r>
            <a:endParaRPr lang="en-US" sz="85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F76CAF8-90BA-0E1D-88EA-28A95C5CAFAB}"/>
              </a:ext>
            </a:extLst>
          </p:cNvPr>
          <p:cNvSpPr/>
          <p:nvPr/>
        </p:nvSpPr>
        <p:spPr>
          <a:xfrm>
            <a:off x="12770853" y="7566560"/>
            <a:ext cx="1859547" cy="647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66430"/>
            <a:ext cx="733841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Why This Will Be Accepted</a:t>
            </a:r>
            <a:endParaRPr lang="en-US" sz="46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164318"/>
            <a:ext cx="566976" cy="56697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3014782"/>
            <a:ext cx="3152775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Familiar User Behavior</a:t>
            </a:r>
            <a:endParaRPr lang="en-US" sz="2300" dirty="0"/>
          </a:p>
        </p:txBody>
      </p:sp>
      <p:sp>
        <p:nvSpPr>
          <p:cNvPr id="5" name="Text 2"/>
          <p:cNvSpPr/>
          <p:nvPr/>
        </p:nvSpPr>
        <p:spPr>
          <a:xfrm>
            <a:off x="793790" y="3522940"/>
            <a:ext cx="41586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QR is already used for payments, boarding, vaccine apps. No learning curve—fast onboarding.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5893" y="2164318"/>
            <a:ext cx="566976" cy="56697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35893" y="3014782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Security</a:t>
            </a:r>
            <a:endParaRPr lang="en-US" sz="2300" dirty="0"/>
          </a:p>
        </p:txBody>
      </p:sp>
      <p:sp>
        <p:nvSpPr>
          <p:cNvPr id="8" name="Text 4"/>
          <p:cNvSpPr/>
          <p:nvPr/>
        </p:nvSpPr>
        <p:spPr>
          <a:xfrm>
            <a:off x="5235893" y="3522940"/>
            <a:ext cx="41586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AES-256 encrypted, session-based codes. Immune to deepfakes and spoofing.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7995" y="2164318"/>
            <a:ext cx="566976" cy="56697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677995" y="3014782"/>
            <a:ext cx="3375660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Low Cost &amp; Maintenance</a:t>
            </a:r>
            <a:endParaRPr lang="en-US" sz="2300" dirty="0"/>
          </a:p>
        </p:txBody>
      </p:sp>
      <p:sp>
        <p:nvSpPr>
          <p:cNvPr id="11" name="Text 6"/>
          <p:cNvSpPr/>
          <p:nvPr/>
        </p:nvSpPr>
        <p:spPr>
          <a:xfrm>
            <a:off x="9677995" y="3522940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 cameras, sensors, or biometrics needed. Runs on standard hardware.</a:t>
            </a:r>
            <a:endParaRPr lang="en-US" sz="17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5178623"/>
            <a:ext cx="566976" cy="566976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93790" y="6029087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Highly Scalable</a:t>
            </a:r>
            <a:endParaRPr lang="en-US" sz="2300" dirty="0"/>
          </a:p>
        </p:txBody>
      </p:sp>
      <p:sp>
        <p:nvSpPr>
          <p:cNvPr id="14" name="Text 8"/>
          <p:cNvSpPr/>
          <p:nvPr/>
        </p:nvSpPr>
        <p:spPr>
          <a:xfrm>
            <a:off x="793790" y="6537246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Deployable in small clinics and rural health centers.</a:t>
            </a:r>
            <a:endParaRPr lang="en-US" sz="175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35893" y="5178623"/>
            <a:ext cx="566976" cy="566976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5235893" y="6029087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ERP-Friendly</a:t>
            </a:r>
            <a:endParaRPr lang="en-US" sz="2300" dirty="0"/>
          </a:p>
        </p:txBody>
      </p:sp>
      <p:sp>
        <p:nvSpPr>
          <p:cNvPr id="17" name="Text 10"/>
          <p:cNvSpPr/>
          <p:nvPr/>
        </p:nvSpPr>
        <p:spPr>
          <a:xfrm>
            <a:off x="5235893" y="6537246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Easily integrates with hospital systems (EHR, ABHA, etc.)</a:t>
            </a:r>
            <a:endParaRPr lang="en-US" sz="175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CAE0C31-5BED-F819-0813-0975F11DC7C4}"/>
              </a:ext>
            </a:extLst>
          </p:cNvPr>
          <p:cNvSpPr/>
          <p:nvPr/>
        </p:nvSpPr>
        <p:spPr>
          <a:xfrm>
            <a:off x="12592434" y="7566560"/>
            <a:ext cx="1973766" cy="647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00894" y="890349"/>
            <a:ext cx="7565231" cy="6698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42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Revenue Opportunity &amp; Profits</a:t>
            </a:r>
            <a:endParaRPr lang="en-US" sz="4200" dirty="0"/>
          </a:p>
        </p:txBody>
      </p:sp>
      <p:sp>
        <p:nvSpPr>
          <p:cNvPr id="4" name="Text 1"/>
          <p:cNvSpPr/>
          <p:nvPr/>
        </p:nvSpPr>
        <p:spPr>
          <a:xfrm>
            <a:off x="6200894" y="2070378"/>
            <a:ext cx="3608546" cy="6696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Current Kiosk Industry (Intel, others):</a:t>
            </a:r>
            <a:endParaRPr lang="en-US" sz="2100" dirty="0"/>
          </a:p>
        </p:txBody>
      </p:sp>
      <p:sp>
        <p:nvSpPr>
          <p:cNvPr id="5" name="Text 2"/>
          <p:cNvSpPr/>
          <p:nvPr/>
        </p:nvSpPr>
        <p:spPr>
          <a:xfrm>
            <a:off x="6200894" y="2944058"/>
            <a:ext cx="3608546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~$20,000 per kiosk (hardware + software)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6200894" y="3668911"/>
            <a:ext cx="3608546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Maintenance: 20% annually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6200894" y="4067056"/>
            <a:ext cx="3608546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Hundreds sold per year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10314980" y="2070378"/>
            <a:ext cx="2679383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Our Model:</a:t>
            </a:r>
            <a:endParaRPr lang="en-US" sz="2100" dirty="0"/>
          </a:p>
        </p:txBody>
      </p:sp>
      <p:sp>
        <p:nvSpPr>
          <p:cNvPr id="9" name="Text 6"/>
          <p:cNvSpPr/>
          <p:nvPr/>
        </p:nvSpPr>
        <p:spPr>
          <a:xfrm>
            <a:off x="10314980" y="2609255"/>
            <a:ext cx="3608546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License: $1,000/year per kiosk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10314980" y="3007400"/>
            <a:ext cx="3608546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Add-ons: $200/year (OTA updates, key mgmt)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6200894" y="4771311"/>
            <a:ext cx="3324344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Projection – 500 Hospitals</a:t>
            </a:r>
            <a:endParaRPr lang="en-US" sz="2100" dirty="0"/>
          </a:p>
        </p:txBody>
      </p:sp>
      <p:sp>
        <p:nvSpPr>
          <p:cNvPr id="12" name="Text 9"/>
          <p:cNvSpPr/>
          <p:nvPr/>
        </p:nvSpPr>
        <p:spPr>
          <a:xfrm>
            <a:off x="6200894" y="5412224"/>
            <a:ext cx="7715012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Core revenue: $500,000/year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6200894" y="5810369"/>
            <a:ext cx="7715012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Add-ons: $100,000/year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6200894" y="6208514"/>
            <a:ext cx="7715012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Total:</a:t>
            </a: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$600,000/year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6200894" y="6606659"/>
            <a:ext cx="7715012" cy="334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💰</a:t>
            </a: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Profit Margin: 20–30%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6200894" y="7012424"/>
            <a:ext cx="7715012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Break-even in 18–24 months</a:t>
            </a:r>
            <a:endParaRPr lang="en-US" sz="16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231E966-286F-23E6-224C-880E0A9DB1B0}"/>
              </a:ext>
            </a:extLst>
          </p:cNvPr>
          <p:cNvSpPr/>
          <p:nvPr/>
        </p:nvSpPr>
        <p:spPr>
          <a:xfrm>
            <a:off x="12592434" y="7566560"/>
            <a:ext cx="1973766" cy="647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62520"/>
            <a:ext cx="8784431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Unique Value Proposition (UVP)</a:t>
            </a:r>
            <a:endParaRPr lang="en-US" sz="4650" dirty="0"/>
          </a:p>
        </p:txBody>
      </p:sp>
      <p:sp>
        <p:nvSpPr>
          <p:cNvPr id="3" name="Shape 1"/>
          <p:cNvSpPr/>
          <p:nvPr/>
        </p:nvSpPr>
        <p:spPr>
          <a:xfrm>
            <a:off x="793790" y="3260408"/>
            <a:ext cx="4196358" cy="1339929"/>
          </a:xfrm>
          <a:prstGeom prst="roundRect">
            <a:avLst>
              <a:gd name="adj" fmla="val 7110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028224" y="3494842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Top-grade Security</a:t>
            </a:r>
            <a:endParaRPr lang="en-US" sz="2300" dirty="0"/>
          </a:p>
        </p:txBody>
      </p:sp>
      <p:sp>
        <p:nvSpPr>
          <p:cNvPr id="5" name="Text 3"/>
          <p:cNvSpPr/>
          <p:nvPr/>
        </p:nvSpPr>
        <p:spPr>
          <a:xfrm>
            <a:off x="1028224" y="4003000"/>
            <a:ext cx="372749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AES 256-bit encryption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5216962" y="3260408"/>
            <a:ext cx="4196358" cy="1339929"/>
          </a:xfrm>
          <a:prstGeom prst="roundRect">
            <a:avLst>
              <a:gd name="adj" fmla="val 7110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5451396" y="3494842"/>
            <a:ext cx="3458051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Zero Biometric Hardware</a:t>
            </a:r>
            <a:endParaRPr lang="en-US" sz="2300" dirty="0"/>
          </a:p>
        </p:txBody>
      </p:sp>
      <p:sp>
        <p:nvSpPr>
          <p:cNvPr id="8" name="Text 6"/>
          <p:cNvSpPr/>
          <p:nvPr/>
        </p:nvSpPr>
        <p:spPr>
          <a:xfrm>
            <a:off x="5451396" y="4003000"/>
            <a:ext cx="372749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 face capture, no cameras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9640133" y="3260408"/>
            <a:ext cx="4196358" cy="1339929"/>
          </a:xfrm>
          <a:prstGeom prst="roundRect">
            <a:avLst>
              <a:gd name="adj" fmla="val 7110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9874568" y="3494842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Low Maintenance</a:t>
            </a:r>
            <a:endParaRPr lang="en-US" sz="2300" dirty="0"/>
          </a:p>
        </p:txBody>
      </p:sp>
      <p:sp>
        <p:nvSpPr>
          <p:cNvPr id="11" name="Text 9"/>
          <p:cNvSpPr/>
          <p:nvPr/>
        </p:nvSpPr>
        <p:spPr>
          <a:xfrm>
            <a:off x="9874568" y="4003000"/>
            <a:ext cx="372749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fewer moving parts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793790" y="4827151"/>
            <a:ext cx="6407944" cy="1339929"/>
          </a:xfrm>
          <a:prstGeom prst="roundRect">
            <a:avLst>
              <a:gd name="adj" fmla="val 7110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1028224" y="5061585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Familiar UX</a:t>
            </a:r>
            <a:endParaRPr lang="en-US" sz="2300" dirty="0"/>
          </a:p>
        </p:txBody>
      </p:sp>
      <p:sp>
        <p:nvSpPr>
          <p:cNvPr id="14" name="Text 12"/>
          <p:cNvSpPr/>
          <p:nvPr/>
        </p:nvSpPr>
        <p:spPr>
          <a:xfrm>
            <a:off x="1028224" y="5569744"/>
            <a:ext cx="5939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scans like UPI/Digi Yatra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7428548" y="4827151"/>
            <a:ext cx="6407944" cy="1339929"/>
          </a:xfrm>
          <a:prstGeom prst="roundRect">
            <a:avLst>
              <a:gd name="adj" fmla="val 7110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7662982" y="5061585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Plug-and-Play</a:t>
            </a:r>
            <a:endParaRPr lang="en-US" sz="2300" dirty="0"/>
          </a:p>
        </p:txBody>
      </p:sp>
      <p:sp>
        <p:nvSpPr>
          <p:cNvPr id="17" name="Text 15"/>
          <p:cNvSpPr/>
          <p:nvPr/>
        </p:nvSpPr>
        <p:spPr>
          <a:xfrm>
            <a:off x="7662982" y="5569744"/>
            <a:ext cx="5939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ERP, NDHM, and ABHA integration ready</a:t>
            </a:r>
            <a:endParaRPr lang="en-US" sz="175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43D9C91-026B-E5DA-0B47-43076B77BA02}"/>
              </a:ext>
            </a:extLst>
          </p:cNvPr>
          <p:cNvSpPr/>
          <p:nvPr/>
        </p:nvSpPr>
        <p:spPr>
          <a:xfrm>
            <a:off x="12592434" y="7566560"/>
            <a:ext cx="1973766" cy="647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01385" y="472440"/>
            <a:ext cx="4510683" cy="5638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Key Partnerships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601385" y="1379934"/>
            <a:ext cx="13427631" cy="2747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To Make It Happen</a:t>
            </a:r>
            <a:endParaRPr lang="en-US" sz="1350" dirty="0"/>
          </a:p>
        </p:txBody>
      </p:sp>
      <p:sp>
        <p:nvSpPr>
          <p:cNvPr id="4" name="Shape 2"/>
          <p:cNvSpPr/>
          <p:nvPr/>
        </p:nvSpPr>
        <p:spPr>
          <a:xfrm>
            <a:off x="601385" y="1847969"/>
            <a:ext cx="13427631" cy="1048941"/>
          </a:xfrm>
          <a:prstGeom prst="roundRect">
            <a:avLst>
              <a:gd name="adj" fmla="val 6880"/>
            </a:avLst>
          </a:prstGeom>
          <a:noFill/>
          <a:ln w="22860">
            <a:solidFill>
              <a:srgbClr val="B2D4E5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624245" y="1870829"/>
            <a:ext cx="687348" cy="1003221"/>
          </a:xfrm>
          <a:prstGeom prst="roundRect">
            <a:avLst>
              <a:gd name="adj" fmla="val 6509"/>
            </a:avLst>
          </a:prstGeom>
          <a:solidFill>
            <a:srgbClr val="CCEEFF"/>
          </a:solidFill>
          <a:ln/>
        </p:spPr>
      </p:sp>
      <p:sp>
        <p:nvSpPr>
          <p:cNvPr id="6" name="Text 4"/>
          <p:cNvSpPr/>
          <p:nvPr/>
        </p:nvSpPr>
        <p:spPr>
          <a:xfrm>
            <a:off x="835223" y="2211348"/>
            <a:ext cx="257651" cy="322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</a:t>
            </a:r>
            <a:endParaRPr lang="en-US" sz="2000" dirty="0"/>
          </a:p>
        </p:txBody>
      </p:sp>
      <p:sp>
        <p:nvSpPr>
          <p:cNvPr id="7" name="Text 5"/>
          <p:cNvSpPr/>
          <p:nvPr/>
        </p:nvSpPr>
        <p:spPr>
          <a:xfrm>
            <a:off x="1483400" y="2042636"/>
            <a:ext cx="2255282" cy="2818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Kiosk OEMs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1483400" y="2427446"/>
            <a:ext cx="12522756" cy="2747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Olea, Advantech, Bharat Electronics</a:t>
            </a:r>
            <a:endParaRPr lang="en-US" sz="1350" dirty="0"/>
          </a:p>
        </p:txBody>
      </p:sp>
      <p:sp>
        <p:nvSpPr>
          <p:cNvPr id="9" name="Shape 7"/>
          <p:cNvSpPr/>
          <p:nvPr/>
        </p:nvSpPr>
        <p:spPr>
          <a:xfrm>
            <a:off x="601385" y="3068717"/>
            <a:ext cx="13427631" cy="1048941"/>
          </a:xfrm>
          <a:prstGeom prst="roundRect">
            <a:avLst>
              <a:gd name="adj" fmla="val 6880"/>
            </a:avLst>
          </a:prstGeom>
          <a:noFill/>
          <a:ln w="22860">
            <a:solidFill>
              <a:srgbClr val="B2D4E5"/>
            </a:solidFill>
            <a:prstDash val="solid"/>
          </a:ln>
        </p:spPr>
      </p:sp>
      <p:sp>
        <p:nvSpPr>
          <p:cNvPr id="10" name="Shape 8"/>
          <p:cNvSpPr/>
          <p:nvPr/>
        </p:nvSpPr>
        <p:spPr>
          <a:xfrm>
            <a:off x="624245" y="3091577"/>
            <a:ext cx="687348" cy="1003221"/>
          </a:xfrm>
          <a:prstGeom prst="roundRect">
            <a:avLst>
              <a:gd name="adj" fmla="val 6509"/>
            </a:avLst>
          </a:prstGeom>
          <a:solidFill>
            <a:srgbClr val="CCEEFF"/>
          </a:solidFill>
          <a:ln/>
        </p:spPr>
      </p:sp>
      <p:sp>
        <p:nvSpPr>
          <p:cNvPr id="11" name="Text 9"/>
          <p:cNvSpPr/>
          <p:nvPr/>
        </p:nvSpPr>
        <p:spPr>
          <a:xfrm>
            <a:off x="835223" y="3432096"/>
            <a:ext cx="257651" cy="322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</a:t>
            </a:r>
            <a:endParaRPr lang="en-US" sz="2000" dirty="0"/>
          </a:p>
        </p:txBody>
      </p:sp>
      <p:sp>
        <p:nvSpPr>
          <p:cNvPr id="12" name="Text 10"/>
          <p:cNvSpPr/>
          <p:nvPr/>
        </p:nvSpPr>
        <p:spPr>
          <a:xfrm>
            <a:off x="1483400" y="3263384"/>
            <a:ext cx="2255282" cy="2818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Hospital IT Vendors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1483400" y="3648194"/>
            <a:ext cx="12522756" cy="2747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Cerner, Epic, Indian EHRs</a:t>
            </a:r>
            <a:endParaRPr lang="en-US" sz="1350" dirty="0"/>
          </a:p>
        </p:txBody>
      </p:sp>
      <p:sp>
        <p:nvSpPr>
          <p:cNvPr id="14" name="Shape 12"/>
          <p:cNvSpPr/>
          <p:nvPr/>
        </p:nvSpPr>
        <p:spPr>
          <a:xfrm>
            <a:off x="601385" y="4289465"/>
            <a:ext cx="13427631" cy="1048941"/>
          </a:xfrm>
          <a:prstGeom prst="roundRect">
            <a:avLst>
              <a:gd name="adj" fmla="val 6880"/>
            </a:avLst>
          </a:prstGeom>
          <a:noFill/>
          <a:ln w="22860">
            <a:solidFill>
              <a:srgbClr val="B2D4E5"/>
            </a:solidFill>
            <a:prstDash val="solid"/>
          </a:ln>
        </p:spPr>
      </p:sp>
      <p:sp>
        <p:nvSpPr>
          <p:cNvPr id="15" name="Shape 13"/>
          <p:cNvSpPr/>
          <p:nvPr/>
        </p:nvSpPr>
        <p:spPr>
          <a:xfrm>
            <a:off x="624245" y="4312325"/>
            <a:ext cx="687348" cy="1003221"/>
          </a:xfrm>
          <a:prstGeom prst="roundRect">
            <a:avLst>
              <a:gd name="adj" fmla="val 6509"/>
            </a:avLst>
          </a:prstGeom>
          <a:solidFill>
            <a:srgbClr val="CCEEFF"/>
          </a:solidFill>
          <a:ln/>
        </p:spPr>
      </p:sp>
      <p:sp>
        <p:nvSpPr>
          <p:cNvPr id="16" name="Text 14"/>
          <p:cNvSpPr/>
          <p:nvPr/>
        </p:nvSpPr>
        <p:spPr>
          <a:xfrm>
            <a:off x="835223" y="4652843"/>
            <a:ext cx="257651" cy="322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</a:t>
            </a:r>
            <a:endParaRPr lang="en-US" sz="2000" dirty="0"/>
          </a:p>
        </p:txBody>
      </p:sp>
      <p:sp>
        <p:nvSpPr>
          <p:cNvPr id="17" name="Text 15"/>
          <p:cNvSpPr/>
          <p:nvPr/>
        </p:nvSpPr>
        <p:spPr>
          <a:xfrm>
            <a:off x="1483400" y="4484132"/>
            <a:ext cx="2255282" cy="2818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Govt. Health Stack</a:t>
            </a:r>
            <a:endParaRPr lang="en-US" sz="1750" dirty="0"/>
          </a:p>
        </p:txBody>
      </p:sp>
      <p:sp>
        <p:nvSpPr>
          <p:cNvPr id="18" name="Text 16"/>
          <p:cNvSpPr/>
          <p:nvPr/>
        </p:nvSpPr>
        <p:spPr>
          <a:xfrm>
            <a:off x="1483400" y="4868942"/>
            <a:ext cx="12522756" cy="2747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NDHM, ABHA APIs</a:t>
            </a:r>
            <a:endParaRPr lang="en-US" sz="1350" dirty="0"/>
          </a:p>
        </p:txBody>
      </p:sp>
      <p:sp>
        <p:nvSpPr>
          <p:cNvPr id="19" name="Shape 17"/>
          <p:cNvSpPr/>
          <p:nvPr/>
        </p:nvSpPr>
        <p:spPr>
          <a:xfrm>
            <a:off x="601385" y="5510213"/>
            <a:ext cx="13427631" cy="1048941"/>
          </a:xfrm>
          <a:prstGeom prst="roundRect">
            <a:avLst>
              <a:gd name="adj" fmla="val 6880"/>
            </a:avLst>
          </a:prstGeom>
          <a:noFill/>
          <a:ln w="22860">
            <a:solidFill>
              <a:srgbClr val="B2D4E5"/>
            </a:solidFill>
            <a:prstDash val="solid"/>
          </a:ln>
        </p:spPr>
      </p:sp>
      <p:sp>
        <p:nvSpPr>
          <p:cNvPr id="20" name="Shape 18"/>
          <p:cNvSpPr/>
          <p:nvPr/>
        </p:nvSpPr>
        <p:spPr>
          <a:xfrm>
            <a:off x="624245" y="5533072"/>
            <a:ext cx="687348" cy="1003221"/>
          </a:xfrm>
          <a:prstGeom prst="roundRect">
            <a:avLst>
              <a:gd name="adj" fmla="val 6509"/>
            </a:avLst>
          </a:prstGeom>
          <a:solidFill>
            <a:srgbClr val="CCEEFF"/>
          </a:solidFill>
          <a:ln/>
        </p:spPr>
      </p:sp>
      <p:sp>
        <p:nvSpPr>
          <p:cNvPr id="21" name="Text 19"/>
          <p:cNvSpPr/>
          <p:nvPr/>
        </p:nvSpPr>
        <p:spPr>
          <a:xfrm>
            <a:off x="835223" y="5873591"/>
            <a:ext cx="257651" cy="322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4</a:t>
            </a:r>
            <a:endParaRPr lang="en-US" sz="2000" dirty="0"/>
          </a:p>
        </p:txBody>
      </p:sp>
      <p:sp>
        <p:nvSpPr>
          <p:cNvPr id="22" name="Text 20"/>
          <p:cNvSpPr/>
          <p:nvPr/>
        </p:nvSpPr>
        <p:spPr>
          <a:xfrm>
            <a:off x="1483400" y="5704880"/>
            <a:ext cx="2255282" cy="2818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Security Providers</a:t>
            </a:r>
            <a:endParaRPr lang="en-US" sz="1750" dirty="0"/>
          </a:p>
        </p:txBody>
      </p:sp>
      <p:sp>
        <p:nvSpPr>
          <p:cNvPr id="23" name="Text 21"/>
          <p:cNvSpPr/>
          <p:nvPr/>
        </p:nvSpPr>
        <p:spPr>
          <a:xfrm>
            <a:off x="1483400" y="6089690"/>
            <a:ext cx="12522756" cy="2747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AWS KMS, Thales, CloudHSM</a:t>
            </a:r>
            <a:endParaRPr lang="en-US" sz="1350" dirty="0"/>
          </a:p>
        </p:txBody>
      </p:sp>
      <p:sp>
        <p:nvSpPr>
          <p:cNvPr id="24" name="Shape 22"/>
          <p:cNvSpPr/>
          <p:nvPr/>
        </p:nvSpPr>
        <p:spPr>
          <a:xfrm>
            <a:off x="601385" y="6730960"/>
            <a:ext cx="13427631" cy="1048941"/>
          </a:xfrm>
          <a:prstGeom prst="roundRect">
            <a:avLst>
              <a:gd name="adj" fmla="val 6880"/>
            </a:avLst>
          </a:prstGeom>
          <a:noFill/>
          <a:ln w="22860">
            <a:solidFill>
              <a:srgbClr val="B2D4E5"/>
            </a:solidFill>
            <a:prstDash val="solid"/>
          </a:ln>
        </p:spPr>
      </p:sp>
      <p:sp>
        <p:nvSpPr>
          <p:cNvPr id="25" name="Shape 23"/>
          <p:cNvSpPr/>
          <p:nvPr/>
        </p:nvSpPr>
        <p:spPr>
          <a:xfrm>
            <a:off x="624245" y="6753820"/>
            <a:ext cx="687348" cy="1003221"/>
          </a:xfrm>
          <a:prstGeom prst="roundRect">
            <a:avLst>
              <a:gd name="adj" fmla="val 6509"/>
            </a:avLst>
          </a:prstGeom>
          <a:solidFill>
            <a:srgbClr val="CCEEFF"/>
          </a:solidFill>
          <a:ln/>
        </p:spPr>
      </p:sp>
      <p:sp>
        <p:nvSpPr>
          <p:cNvPr id="26" name="Text 24"/>
          <p:cNvSpPr/>
          <p:nvPr/>
        </p:nvSpPr>
        <p:spPr>
          <a:xfrm>
            <a:off x="835223" y="7094339"/>
            <a:ext cx="257651" cy="322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5</a:t>
            </a:r>
            <a:endParaRPr lang="en-US" sz="2000" dirty="0"/>
          </a:p>
        </p:txBody>
      </p:sp>
      <p:sp>
        <p:nvSpPr>
          <p:cNvPr id="27" name="Text 25"/>
          <p:cNvSpPr/>
          <p:nvPr/>
        </p:nvSpPr>
        <p:spPr>
          <a:xfrm>
            <a:off x="1483400" y="6925628"/>
            <a:ext cx="2255282" cy="2818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System Integrators</a:t>
            </a:r>
            <a:endParaRPr lang="en-US" sz="1750" dirty="0"/>
          </a:p>
        </p:txBody>
      </p:sp>
      <p:sp>
        <p:nvSpPr>
          <p:cNvPr id="28" name="Text 26"/>
          <p:cNvSpPr/>
          <p:nvPr/>
        </p:nvSpPr>
        <p:spPr>
          <a:xfrm>
            <a:off x="1483400" y="7310438"/>
            <a:ext cx="12522756" cy="2747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Wipro, TCS, Tech Mahindra</a:t>
            </a:r>
            <a:endParaRPr lang="en-US" sz="1350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063CFC7-9AB2-7A1B-954A-DCDC7E13E812}"/>
              </a:ext>
            </a:extLst>
          </p:cNvPr>
          <p:cNvSpPr/>
          <p:nvPr/>
        </p:nvSpPr>
        <p:spPr>
          <a:xfrm>
            <a:off x="12548053" y="7779901"/>
            <a:ext cx="1973766" cy="3848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765</Words>
  <Application>Microsoft Office PowerPoint</Application>
  <PresentationFormat>Custom</PresentationFormat>
  <Paragraphs>136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Inter</vt:lpstr>
      <vt:lpstr>Petrona Bold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Sabeer G</dc:creator>
  <cp:lastModifiedBy>Sabeer G</cp:lastModifiedBy>
  <cp:revision>2</cp:revision>
  <dcterms:created xsi:type="dcterms:W3CDTF">2025-07-12T17:48:29Z</dcterms:created>
  <dcterms:modified xsi:type="dcterms:W3CDTF">2025-07-12T18:29:22Z</dcterms:modified>
</cp:coreProperties>
</file>